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90.xml" ContentType="application/vnd.openxmlformats-officedocument.presentationml.slide+xml"/>
  <Override PartName="/ppt/notesSlides/notesSlide9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62" r:id="rId2"/>
    <p:sldId id="258" r:id="rId3"/>
    <p:sldId id="256" r:id="rId4"/>
    <p:sldId id="257" r:id="rId5"/>
    <p:sldId id="263" r:id="rId6"/>
    <p:sldId id="289" r:id="rId7"/>
    <p:sldId id="290" r:id="rId8"/>
    <p:sldId id="268" r:id="rId9"/>
    <p:sldId id="287" r:id="rId10"/>
    <p:sldId id="288" r:id="rId11"/>
    <p:sldId id="276" r:id="rId12"/>
    <p:sldId id="271" r:id="rId13"/>
    <p:sldId id="270" r:id="rId14"/>
    <p:sldId id="281" r:id="rId1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IBM Plex Sans Condensed" panose="020B0506050203000203" pitchFamily="34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0B7702-D63C-4877-AFDA-F6706FCD6C70}">
  <a:tblStyle styleId="{1A0B7702-D63C-4877-AFDA-F6706FCD6C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2"/>
  </p:normalViewPr>
  <p:slideViewPr>
    <p:cSldViewPr snapToGrid="0" snapToObjects="1">
      <p:cViewPr varScale="1">
        <p:scale>
          <a:sx n="125" d="100"/>
          <a:sy n="125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0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90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2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02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1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866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3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slide" Target="slide8.xml"/><Relationship Id="rId26" Type="http://schemas.openxmlformats.org/officeDocument/2006/relationships/slide" Target="slide90.xml"/><Relationship Id="rId3" Type="http://schemas.openxmlformats.org/officeDocument/2006/relationships/image" Target="../media/image1.png"/><Relationship Id="rId21" Type="http://schemas.openxmlformats.org/officeDocument/2006/relationships/slide" Target="slide9.xml"/><Relationship Id="rId34" Type="http://schemas.openxmlformats.org/officeDocument/2006/relationships/slide" Target="slide14.xml"/><Relationship Id="rId7" Type="http://schemas.openxmlformats.org/officeDocument/2006/relationships/image" Target="../media/image310.png"/><Relationship Id="rId12" Type="http://schemas.openxmlformats.org/officeDocument/2006/relationships/slide" Target="slide4.xml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0.png"/><Relationship Id="rId20" Type="http://schemas.openxmlformats.org/officeDocument/2006/relationships/image" Target="../media/image8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11" Type="http://schemas.openxmlformats.org/officeDocument/2006/relationships/image" Target="../media/image5.png"/><Relationship Id="rId24" Type="http://schemas.openxmlformats.org/officeDocument/2006/relationships/slide" Target="slide10.xml"/><Relationship Id="rId32" Type="http://schemas.openxmlformats.org/officeDocument/2006/relationships/slide" Target="slide13.xml"/><Relationship Id="rId5" Type="http://schemas.openxmlformats.org/officeDocument/2006/relationships/image" Target="../media/image3.png"/><Relationship Id="rId15" Type="http://schemas.openxmlformats.org/officeDocument/2006/relationships/slide" Target="slide5.xml"/><Relationship Id="rId23" Type="http://schemas.openxmlformats.org/officeDocument/2006/relationships/image" Target="../media/image9.png"/><Relationship Id="rId28" Type="http://schemas.openxmlformats.org/officeDocument/2006/relationships/slide" Target="slide11.xml"/><Relationship Id="rId36" Type="http://schemas.openxmlformats.org/officeDocument/2006/relationships/image" Target="../media/image11.png"/><Relationship Id="rId10" Type="http://schemas.openxmlformats.org/officeDocument/2006/relationships/image" Target="../media/image49.png"/><Relationship Id="rId19" Type="http://schemas.openxmlformats.org/officeDocument/2006/relationships/image" Target="../media/image70.png"/><Relationship Id="rId31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slide" Target="slide3.xml"/><Relationship Id="rId14" Type="http://schemas.openxmlformats.org/officeDocument/2006/relationships/image" Target="../media/image6.png"/><Relationship Id="rId22" Type="http://schemas.openxmlformats.org/officeDocument/2006/relationships/image" Target="../media/image11.png"/><Relationship Id="rId27" Type="http://schemas.openxmlformats.org/officeDocument/2006/relationships/image" Target="../media/image12.png"/><Relationship Id="rId30" Type="http://schemas.openxmlformats.org/officeDocument/2006/relationships/slide" Target="slide12.xml"/><Relationship Id="rId35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openxmlformats.org/officeDocument/2006/relationships/image" Target="../media/image41.png"/><Relationship Id="rId10" Type="http://schemas.openxmlformats.org/officeDocument/2006/relationships/image" Target="../media/image21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4231898" y="1223117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720985" y="1220097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6525873" y="1489959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658034"/>
            <a:ext cx="3411600" cy="13865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 err="1"/>
              <a:t>Chartbot</a:t>
            </a:r>
            <a:endParaRPr sz="77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0271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 err="1">
                <a:solidFill>
                  <a:schemeClr val="accent1"/>
                </a:solidFill>
              </a:rPr>
              <a:t>Yinjia</a:t>
            </a:r>
            <a:r>
              <a:rPr lang="en-US" sz="2000" dirty="0">
                <a:solidFill>
                  <a:schemeClr val="accent1"/>
                </a:solidFill>
              </a:rPr>
              <a:t> Liu &amp; </a:t>
            </a:r>
            <a:r>
              <a:rPr lang="en-US" sz="2000" dirty="0" err="1">
                <a:solidFill>
                  <a:schemeClr val="accent1"/>
                </a:solidFill>
              </a:rPr>
              <a:t>Chenwei</a:t>
            </a:r>
            <a:r>
              <a:rPr lang="en-US" sz="2000" dirty="0">
                <a:solidFill>
                  <a:schemeClr val="accent1"/>
                </a:solidFill>
              </a:rPr>
              <a:t> Cao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cxnSp>
        <p:nvCxnSpPr>
          <p:cNvPr id="21" name="Google Shape;143;p28">
            <a:extLst>
              <a:ext uri="{FF2B5EF4-FFF2-40B4-BE49-F238E27FC236}">
                <a16:creationId xmlns:a16="http://schemas.microsoft.com/office/drawing/2014/main" id="{F3C1FFFB-7030-ED40-B209-5B33BD62DE2E}"/>
              </a:ext>
            </a:extLst>
          </p:cNvPr>
          <p:cNvCxnSpPr>
            <a:cxnSpLocks/>
          </p:cNvCxnSpPr>
          <p:nvPr/>
        </p:nvCxnSpPr>
        <p:spPr>
          <a:xfrm flipV="1">
            <a:off x="-128016" y="150408"/>
            <a:ext cx="9368737" cy="131145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" name="Google Shape;118;p17">
            <a:extLst>
              <a:ext uri="{FF2B5EF4-FFF2-40B4-BE49-F238E27FC236}">
                <a16:creationId xmlns:a16="http://schemas.microsoft.com/office/drawing/2014/main" id="{F8032708-D1E0-E94F-81EA-E94E968E1EAD}"/>
              </a:ext>
            </a:extLst>
          </p:cNvPr>
          <p:cNvSpPr/>
          <p:nvPr/>
        </p:nvSpPr>
        <p:spPr>
          <a:xfrm rot="-1608959">
            <a:off x="159840" y="1197196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8;p17">
            <a:extLst>
              <a:ext uri="{FF2B5EF4-FFF2-40B4-BE49-F238E27FC236}">
                <a16:creationId xmlns:a16="http://schemas.microsoft.com/office/drawing/2014/main" id="{E7732226-77E4-2D4F-96C0-C50A9EAA5CC2}"/>
              </a:ext>
            </a:extLst>
          </p:cNvPr>
          <p:cNvSpPr/>
          <p:nvPr/>
        </p:nvSpPr>
        <p:spPr>
          <a:xfrm rot="-1608959">
            <a:off x="653823" y="1393078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18;p17">
            <a:extLst>
              <a:ext uri="{FF2B5EF4-FFF2-40B4-BE49-F238E27FC236}">
                <a16:creationId xmlns:a16="http://schemas.microsoft.com/office/drawing/2014/main" id="{330E2066-7BCE-9742-B7B6-C11432BD3C74}"/>
              </a:ext>
            </a:extLst>
          </p:cNvPr>
          <p:cNvSpPr/>
          <p:nvPr/>
        </p:nvSpPr>
        <p:spPr>
          <a:xfrm rot="-1608959">
            <a:off x="1233507" y="104844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8;p17">
            <a:extLst>
              <a:ext uri="{FF2B5EF4-FFF2-40B4-BE49-F238E27FC236}">
                <a16:creationId xmlns:a16="http://schemas.microsoft.com/office/drawing/2014/main" id="{FD857F2F-4ABF-7B42-AEE0-C0E1EDD34B54}"/>
              </a:ext>
            </a:extLst>
          </p:cNvPr>
          <p:cNvSpPr/>
          <p:nvPr/>
        </p:nvSpPr>
        <p:spPr>
          <a:xfrm rot="-1608959">
            <a:off x="1766421" y="124328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18;p17">
            <a:extLst>
              <a:ext uri="{FF2B5EF4-FFF2-40B4-BE49-F238E27FC236}">
                <a16:creationId xmlns:a16="http://schemas.microsoft.com/office/drawing/2014/main" id="{67DAB750-F5A9-974A-B597-9EAB859FEB65}"/>
              </a:ext>
            </a:extLst>
          </p:cNvPr>
          <p:cNvSpPr/>
          <p:nvPr/>
        </p:nvSpPr>
        <p:spPr>
          <a:xfrm rot="-1608959">
            <a:off x="2307173" y="917735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18;p17">
            <a:extLst>
              <a:ext uri="{FF2B5EF4-FFF2-40B4-BE49-F238E27FC236}">
                <a16:creationId xmlns:a16="http://schemas.microsoft.com/office/drawing/2014/main" id="{D2A87192-7226-464D-8102-AC38C549E455}"/>
              </a:ext>
            </a:extLst>
          </p:cNvPr>
          <p:cNvSpPr/>
          <p:nvPr/>
        </p:nvSpPr>
        <p:spPr>
          <a:xfrm rot="-1608959">
            <a:off x="2803340" y="1073282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18;p17">
            <a:extLst>
              <a:ext uri="{FF2B5EF4-FFF2-40B4-BE49-F238E27FC236}">
                <a16:creationId xmlns:a16="http://schemas.microsoft.com/office/drawing/2014/main" id="{FB269C84-BF30-E343-81AB-9FB0206B1E47}"/>
              </a:ext>
            </a:extLst>
          </p:cNvPr>
          <p:cNvSpPr/>
          <p:nvPr/>
        </p:nvSpPr>
        <p:spPr>
          <a:xfrm rot="-1608959">
            <a:off x="3341499" y="72123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18;p17">
            <a:extLst>
              <a:ext uri="{FF2B5EF4-FFF2-40B4-BE49-F238E27FC236}">
                <a16:creationId xmlns:a16="http://schemas.microsoft.com/office/drawing/2014/main" id="{46DE9698-FCCF-3748-A738-E915675B21F1}"/>
              </a:ext>
            </a:extLst>
          </p:cNvPr>
          <p:cNvSpPr/>
          <p:nvPr/>
        </p:nvSpPr>
        <p:spPr>
          <a:xfrm rot="-1608959">
            <a:off x="3887934" y="957643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18;p17">
            <a:extLst>
              <a:ext uri="{FF2B5EF4-FFF2-40B4-BE49-F238E27FC236}">
                <a16:creationId xmlns:a16="http://schemas.microsoft.com/office/drawing/2014/main" id="{21E6FA80-CBE0-4249-B3AE-7C1F5E74C6F5}"/>
              </a:ext>
            </a:extLst>
          </p:cNvPr>
          <p:cNvSpPr/>
          <p:nvPr/>
        </p:nvSpPr>
        <p:spPr>
          <a:xfrm rot="-1608959">
            <a:off x="4190814" y="607136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18;p17">
            <a:extLst>
              <a:ext uri="{FF2B5EF4-FFF2-40B4-BE49-F238E27FC236}">
                <a16:creationId xmlns:a16="http://schemas.microsoft.com/office/drawing/2014/main" id="{A43763D9-3793-324E-A377-3C0D8EB318FC}"/>
              </a:ext>
            </a:extLst>
          </p:cNvPr>
          <p:cNvSpPr/>
          <p:nvPr/>
        </p:nvSpPr>
        <p:spPr>
          <a:xfrm rot="-1608959">
            <a:off x="5953387" y="675691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18;p17">
            <a:extLst>
              <a:ext uri="{FF2B5EF4-FFF2-40B4-BE49-F238E27FC236}">
                <a16:creationId xmlns:a16="http://schemas.microsoft.com/office/drawing/2014/main" id="{62F43BCB-39A7-2D42-ADCE-E5427ACEA78F}"/>
              </a:ext>
            </a:extLst>
          </p:cNvPr>
          <p:cNvSpPr/>
          <p:nvPr/>
        </p:nvSpPr>
        <p:spPr>
          <a:xfrm rot="-1608959">
            <a:off x="7107779" y="22165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3BFC0559-F668-CE40-BB94-2FBB39F8F1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0093751"/>
                  </p:ext>
                </p:extLst>
              </p:nvPr>
            </p:nvGraphicFramePr>
            <p:xfrm>
              <a:off x="78221" y="1002636"/>
              <a:ext cx="302469" cy="171536"/>
            </p:xfrm>
            <a:graphic>
              <a:graphicData uri="http://schemas.microsoft.com/office/powerpoint/2016/slidezoom">
                <pslz:sldZm>
                  <pslz:sldZmObj sldId="258" cId="0">
                    <pslz:zmPr id="{788363FA-C83B-7B46-B40A-32E7842FC976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469" cy="1715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BFC0559-F668-CE40-BB94-2FBB39F8F1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21" y="1002636"/>
                <a:ext cx="302469" cy="171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0F7283D-DE22-9445-BDA1-3B5FA13CB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654877"/>
                  </p:ext>
                </p:extLst>
              </p:nvPr>
            </p:nvGraphicFramePr>
            <p:xfrm>
              <a:off x="595725" y="1619244"/>
              <a:ext cx="294027" cy="179477"/>
            </p:xfrm>
            <a:graphic>
              <a:graphicData uri="http://schemas.microsoft.com/office/powerpoint/2016/slidezoom">
                <pslz:sldZm>
                  <pslz:sldZmObj sldId="256" cId="0">
                    <pslz:zmPr id="{F8FDDAD0-9A43-C242-A153-FE387668C82E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027" cy="1794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0F7283D-DE22-9445-BDA1-3B5FA13CB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725" y="1619244"/>
                <a:ext cx="294027" cy="179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E0D421AF-D61C-1048-AC68-C5C8EB560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5841222"/>
                  </p:ext>
                </p:extLst>
              </p:nvPr>
            </p:nvGraphicFramePr>
            <p:xfrm>
              <a:off x="1053608" y="826383"/>
              <a:ext cx="358653" cy="201742"/>
            </p:xfrm>
            <a:graphic>
              <a:graphicData uri="http://schemas.microsoft.com/office/powerpoint/2016/slidezoom">
                <pslz:sldZm>
                  <pslz:sldZmObj sldId="257" cId="0">
                    <pslz:zmPr id="{A25D1EA6-5FF6-AE42-A31F-2F6FAC86E719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53" cy="20174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0D421AF-D61C-1048-AC68-C5C8EB560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608" y="826383"/>
                <a:ext cx="358653" cy="201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A3973EFA-0FD0-164B-B80D-61B06A2F65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250901"/>
                  </p:ext>
                </p:extLst>
              </p:nvPr>
            </p:nvGraphicFramePr>
            <p:xfrm>
              <a:off x="1722436" y="1492991"/>
              <a:ext cx="358649" cy="201741"/>
            </p:xfrm>
            <a:graphic>
              <a:graphicData uri="http://schemas.microsoft.com/office/powerpoint/2016/slidezoom">
                <pslz:sldZm>
                  <pslz:sldZmObj sldId="263" cId="0">
                    <pslz:zmPr id="{C7FF2C2F-8E18-AD4C-8E6B-B7ED1CBFED93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49" cy="20174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3973EFA-0FD0-164B-B80D-61B06A2F65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2436" y="1492991"/>
                <a:ext cx="358649" cy="20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D61253A1-AF83-4240-89A1-C3F9135165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8635809"/>
                  </p:ext>
                </p:extLst>
              </p:nvPr>
            </p:nvGraphicFramePr>
            <p:xfrm>
              <a:off x="2211276" y="669681"/>
              <a:ext cx="302469" cy="170139"/>
            </p:xfrm>
            <a:graphic>
              <a:graphicData uri="http://schemas.microsoft.com/office/powerpoint/2016/slidezoom">
                <pslz:sldZm>
                  <pslz:sldZmObj sldId="268" cId="0">
                    <pslz:zmPr id="{5D674A01-9744-924D-A2A7-0202534B5D1B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469" cy="17013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61253A1-AF83-4240-89A1-C3F9135165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11276" y="669681"/>
                <a:ext cx="302469" cy="170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D60839DB-8CD5-0248-9C2C-E8EFEC906B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1720707"/>
                  </p:ext>
                </p:extLst>
              </p:nvPr>
            </p:nvGraphicFramePr>
            <p:xfrm>
              <a:off x="2768151" y="1337073"/>
              <a:ext cx="380442" cy="213999"/>
            </p:xfrm>
            <a:graphic>
              <a:graphicData uri="http://schemas.microsoft.com/office/powerpoint/2016/slidezoom">
                <pslz:sldZm>
                  <pslz:sldZmObj sldId="287" cId="1113469187">
                    <pslz:zmPr id="{FAD183CD-E2D4-2545-834A-EA0AEABFCF99}" returnToParent="0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442" cy="2139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60839DB-8CD5-0248-9C2C-E8EFEC906B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68151" y="1337073"/>
                <a:ext cx="380442" cy="21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F7E7F8D0-74B8-8845-956C-3E37E87955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041165"/>
                  </p:ext>
                </p:extLst>
              </p:nvPr>
            </p:nvGraphicFramePr>
            <p:xfrm>
              <a:off x="3240193" y="472684"/>
              <a:ext cx="380443" cy="213999"/>
            </p:xfrm>
            <a:graphic>
              <a:graphicData uri="http://schemas.microsoft.com/office/powerpoint/2016/slidezoom">
                <pslz:sldZm>
                  <pslz:sldZmObj sldId="288" cId="179608066">
                    <pslz:zmPr id="{4EF4F58D-7966-5246-9F34-D0472784DEC1}" returnToParent="0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0443" cy="21399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F7E7F8D0-74B8-8845-956C-3E37E8795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40193" y="472684"/>
                <a:ext cx="380443" cy="21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78A3CFF2-3759-A04D-97C7-4435871094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602568"/>
                  </p:ext>
                </p:extLst>
              </p:nvPr>
            </p:nvGraphicFramePr>
            <p:xfrm>
              <a:off x="3818103" y="1163433"/>
              <a:ext cx="362510" cy="203912"/>
            </p:xfrm>
            <a:graphic>
              <a:graphicData uri="http://schemas.microsoft.com/office/powerpoint/2016/slidezoom">
                <pslz:sldZm>
                  <pslz:sldZmObj sldId="289" cId="1378034821">
                    <pslz:zmPr id="{F4F4F141-8091-0A4F-AA64-5953C5B77CAD}" returnToParent="0" transitionDur="1000" showBg="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2510" cy="2039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78A3CFF2-3759-A04D-97C7-443587109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18103" y="1163433"/>
                <a:ext cx="362510" cy="20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AACB2303-BB72-694C-A2B5-FACC966E4C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0064073"/>
                  </p:ext>
                </p:extLst>
              </p:nvPr>
            </p:nvGraphicFramePr>
            <p:xfrm>
              <a:off x="4005242" y="349757"/>
              <a:ext cx="430195" cy="241985"/>
            </p:xfrm>
            <a:graphic>
              <a:graphicData uri="http://schemas.microsoft.com/office/powerpoint/2016/slidezoom">
                <pslz:sldZm>
                  <pslz:sldZmObj sldId="276" cId="4293037364">
                    <pslz:zmPr id="{9768B5ED-5387-2847-937F-CA2ADA7FD378}" returnToParent="0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0195" cy="24198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AACB2303-BB72-694C-A2B5-FACC966E4C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05242" y="349757"/>
                <a:ext cx="430195" cy="241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D0D28F20-5FAB-534C-8185-0BB7B30A54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1638006"/>
                  </p:ext>
                </p:extLst>
              </p:nvPr>
            </p:nvGraphicFramePr>
            <p:xfrm>
              <a:off x="4572000" y="882012"/>
              <a:ext cx="425230" cy="239192"/>
            </p:xfrm>
            <a:graphic>
              <a:graphicData uri="http://schemas.microsoft.com/office/powerpoint/2016/slidezoom">
                <pslz:sldZm>
                  <pslz:sldZmObj sldId="271" cId="2280342332">
                    <pslz:zmPr id="{268B9C70-F512-8146-B389-32805A854FF5}" returnToParent="0" transitionDur="1000" showBg="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5230" cy="2391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0D28F20-5FAB-534C-8185-0BB7B30A54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72000" y="882012"/>
                <a:ext cx="425230" cy="239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8FA7D14D-4277-FC4B-A656-780944913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669589"/>
                  </p:ext>
                </p:extLst>
              </p:nvPr>
            </p:nvGraphicFramePr>
            <p:xfrm>
              <a:off x="5181037" y="170910"/>
              <a:ext cx="286639" cy="161234"/>
            </p:xfrm>
            <a:graphic>
              <a:graphicData uri="http://schemas.microsoft.com/office/powerpoint/2016/slidezoom">
                <pslz:sldZm>
                  <pslz:sldZmObj sldId="270" cId="1133803909">
                    <pslz:zmPr id="{115683B5-B6D4-AF4B-8037-9405DBF127B4}" returnToParent="0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6639" cy="1612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8FA7D14D-4277-FC4B-A656-780944913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81037" y="170910"/>
                <a:ext cx="286639" cy="161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24035B4D-00A2-9A46-98FA-89D705F8F5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662496"/>
                  </p:ext>
                </p:extLst>
              </p:nvPr>
            </p:nvGraphicFramePr>
            <p:xfrm>
              <a:off x="6172361" y="654719"/>
              <a:ext cx="355666" cy="200062"/>
            </p:xfrm>
            <a:graphic>
              <a:graphicData uri="http://schemas.microsoft.com/office/powerpoint/2016/slidezoom">
                <pslz:sldZm>
                  <pslz:sldZmObj sldId="281" cId="3416452130">
                    <pslz:zmPr id="{11A47720-5EFD-244A-AC52-CB5BA2DD4A06}" returnToParent="0" transitionDur="1000" showBg="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5666" cy="20006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24035B4D-00A2-9A46-98FA-89D705F8F5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2361" y="654719"/>
                <a:ext cx="355666" cy="200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9497F48-6E17-DD4D-969A-89C23CECCE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981402"/>
                  </p:ext>
                </p:extLst>
              </p:nvPr>
            </p:nvGraphicFramePr>
            <p:xfrm>
              <a:off x="1512929" y="150408"/>
              <a:ext cx="233509" cy="131349"/>
            </p:xfrm>
            <a:graphic>
              <a:graphicData uri="http://schemas.microsoft.com/office/powerpoint/2016/slidezoom">
                <pslz:sldZm>
                  <pslz:sldZmObj sldId="289" cId="4056951877">
                    <pslz:zmPr id="{5B989869-6AB0-4048-BDC2-BEB4EB2DC416}" returnToParent="0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3509" cy="1313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9497F48-6E17-DD4D-969A-89C23CECCE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12929" y="150408"/>
                <a:ext cx="233509" cy="13134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5879412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model with embedding layer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223935" y="356115"/>
            <a:ext cx="8266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4C6C8-2617-324C-AFD6-F0C8AC4D730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878"/>
            <a:ext cx="6400800" cy="260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1A2CB-0564-D64B-9148-7FD5F905DA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1808"/>
            <a:ext cx="4709160" cy="2111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2E07C8-A522-F445-A560-5E4B55BA0AB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91" y="3031808"/>
            <a:ext cx="4434840" cy="21274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F28037-4BDC-AA45-A42B-75C2D11F9AC2}"/>
              </a:ext>
            </a:extLst>
          </p:cNvPr>
          <p:cNvSpPr/>
          <p:nvPr/>
        </p:nvSpPr>
        <p:spPr>
          <a:xfrm>
            <a:off x="223935" y="1175654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B7C4A-D3CD-1D40-B1C9-5BE7C1501E7C}"/>
              </a:ext>
            </a:extLst>
          </p:cNvPr>
          <p:cNvSpPr/>
          <p:nvPr/>
        </p:nvSpPr>
        <p:spPr>
          <a:xfrm>
            <a:off x="233266" y="1766589"/>
            <a:ext cx="2733869" cy="111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3F1BD-2C59-6C40-A505-CD7603BA1200}"/>
              </a:ext>
            </a:extLst>
          </p:cNvPr>
          <p:cNvSpPr/>
          <p:nvPr/>
        </p:nvSpPr>
        <p:spPr>
          <a:xfrm>
            <a:off x="326571" y="3554963"/>
            <a:ext cx="2108719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8CD52E-0439-0743-B5D5-002B6DFD0B22}"/>
              </a:ext>
            </a:extLst>
          </p:cNvPr>
          <p:cNvSpPr/>
          <p:nvPr/>
        </p:nvSpPr>
        <p:spPr>
          <a:xfrm>
            <a:off x="2556589" y="3971220"/>
            <a:ext cx="2152571" cy="30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4294967295"/>
          </p:nvPr>
        </p:nvSpPr>
        <p:spPr>
          <a:xfrm>
            <a:off x="84156" y="90111"/>
            <a:ext cx="5813724" cy="6505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</a:rPr>
              <a:t>Model Evaluation</a:t>
            </a:r>
            <a:endParaRPr sz="6000" b="1" dirty="0">
              <a:solidFill>
                <a:schemeClr val="lt1"/>
              </a:solidFill>
            </a:endParaRPr>
          </a:p>
        </p:txBody>
      </p:sp>
      <p:grpSp>
        <p:nvGrpSpPr>
          <p:cNvPr id="315" name="Google Shape;315;p31"/>
          <p:cNvGrpSpPr/>
          <p:nvPr/>
        </p:nvGrpSpPr>
        <p:grpSpPr>
          <a:xfrm>
            <a:off x="6415998" y="1262638"/>
            <a:ext cx="2583798" cy="3697255"/>
            <a:chOff x="6092896" y="1233444"/>
            <a:chExt cx="2714848" cy="3653541"/>
          </a:xfrm>
        </p:grpSpPr>
        <p:pic>
          <p:nvPicPr>
            <p:cNvPr id="316" name="Google Shape;31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BE41C3-5EAB-D14D-8D12-241B7A2E6983}"/>
              </a:ext>
            </a:extLst>
          </p:cNvPr>
          <p:cNvSpPr txBox="1"/>
          <p:nvPr/>
        </p:nvSpPr>
        <p:spPr>
          <a:xfrm>
            <a:off x="-10141" y="4463607"/>
            <a:ext cx="705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same epochs of 600, batch size 10, We find results for two methods are similar and both have overfitting problem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B7C32C-3E2A-4E4D-AC33-32688E2485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1" y="1114937"/>
            <a:ext cx="6237205" cy="92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989CDD-7ACA-B24B-A421-CC6D80B5FA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8" y="2355399"/>
            <a:ext cx="6220656" cy="1140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EFD93D-886C-8A46-863B-9FBF3E54EC1A}"/>
              </a:ext>
            </a:extLst>
          </p:cNvPr>
          <p:cNvSpPr txBox="1"/>
          <p:nvPr/>
        </p:nvSpPr>
        <p:spPr>
          <a:xfrm>
            <a:off x="84156" y="740664"/>
            <a:ext cx="259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one-hot method: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238E1-9CCD-CA4A-9352-63B13BF2B968}"/>
              </a:ext>
            </a:extLst>
          </p:cNvPr>
          <p:cNvSpPr txBox="1"/>
          <p:nvPr/>
        </p:nvSpPr>
        <p:spPr>
          <a:xfrm>
            <a:off x="-10141" y="2037308"/>
            <a:ext cx="2509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embedding layer: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DA6B7-DC7F-E74E-BD61-8655FF4C2F97}"/>
              </a:ext>
            </a:extLst>
          </p:cNvPr>
          <p:cNvSpPr txBox="1"/>
          <p:nvPr/>
        </p:nvSpPr>
        <p:spPr>
          <a:xfrm>
            <a:off x="-91440" y="3487945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Model change optimizer to </a:t>
            </a:r>
            <a:r>
              <a:rPr lang="en-US" dirty="0" err="1"/>
              <a:t>adam</a:t>
            </a:r>
            <a:r>
              <a:rPr lang="en-US" dirty="0"/>
              <a:t>: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B19CD0EC-39EC-034A-A3D3-2AC3AEC135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141" y="3754311"/>
            <a:ext cx="6218789" cy="7078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B60889-511C-E044-B206-D02ECBF8B555}"/>
              </a:ext>
            </a:extLst>
          </p:cNvPr>
          <p:cNvSpPr/>
          <p:nvPr/>
        </p:nvSpPr>
        <p:spPr>
          <a:xfrm>
            <a:off x="3433665" y="1894114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6CA98-16EB-3E4A-B5F4-E6B15083DE6E}"/>
              </a:ext>
            </a:extLst>
          </p:cNvPr>
          <p:cNvSpPr/>
          <p:nvPr/>
        </p:nvSpPr>
        <p:spPr>
          <a:xfrm>
            <a:off x="5179646" y="1894113"/>
            <a:ext cx="1029002" cy="129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1A541-90EC-3D41-A099-B6C3491989C2}"/>
              </a:ext>
            </a:extLst>
          </p:cNvPr>
          <p:cNvSpPr/>
          <p:nvPr/>
        </p:nvSpPr>
        <p:spPr>
          <a:xfrm>
            <a:off x="3442996" y="4282106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103E78-3349-AE44-A9DC-D6292DD25D5C}"/>
              </a:ext>
            </a:extLst>
          </p:cNvPr>
          <p:cNvSpPr/>
          <p:nvPr/>
        </p:nvSpPr>
        <p:spPr>
          <a:xfrm>
            <a:off x="3466569" y="3342063"/>
            <a:ext cx="811764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CA1A4-6449-5B47-9D23-97B99594E0A8}"/>
              </a:ext>
            </a:extLst>
          </p:cNvPr>
          <p:cNvSpPr/>
          <p:nvPr/>
        </p:nvSpPr>
        <p:spPr>
          <a:xfrm>
            <a:off x="5179646" y="4297822"/>
            <a:ext cx="1029002" cy="14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96EB2E-EEA9-E048-9DEF-7B9204EC226B}"/>
              </a:ext>
            </a:extLst>
          </p:cNvPr>
          <p:cNvSpPr/>
          <p:nvPr/>
        </p:nvSpPr>
        <p:spPr>
          <a:xfrm>
            <a:off x="5179646" y="3342063"/>
            <a:ext cx="1029002" cy="147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7734102" y="3703320"/>
            <a:ext cx="1340546" cy="1440180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1873801" y="119870"/>
            <a:ext cx="5593623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One-hot CB VS Embedding CB</a:t>
            </a:r>
            <a:endParaRPr sz="4800" dirty="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3703320"/>
            <a:ext cx="1271016" cy="144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00658-A916-1549-B55C-D1F3AC86AFC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" y="990836"/>
            <a:ext cx="3300984" cy="3432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D12F6-9A3A-204D-B2DE-BE01811A758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990836"/>
            <a:ext cx="3405987" cy="3432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DF4A6-D751-2A4D-8228-D66084BDFC6C}"/>
              </a:ext>
            </a:extLst>
          </p:cNvPr>
          <p:cNvSpPr/>
          <p:nvPr/>
        </p:nvSpPr>
        <p:spPr>
          <a:xfrm>
            <a:off x="4823927" y="1651518"/>
            <a:ext cx="236997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A706FC53-43A2-EF4C-98C9-C45390233F53}"/>
              </a:ext>
            </a:extLst>
          </p:cNvPr>
          <p:cNvSpPr/>
          <p:nvPr/>
        </p:nvSpPr>
        <p:spPr>
          <a:xfrm>
            <a:off x="7257910" y="1568495"/>
            <a:ext cx="317241" cy="317241"/>
          </a:xfrm>
          <a:prstGeom prst="smileyFace">
            <a:avLst>
              <a:gd name="adj" fmla="val 46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4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-1375836" y="20584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Conclusion</a:t>
            </a:r>
            <a:endParaRPr sz="9600"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6820364" y="3166216"/>
            <a:ext cx="2323636" cy="1977284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5AAA19-7811-4A46-9549-23A4321481C5}"/>
              </a:ext>
            </a:extLst>
          </p:cNvPr>
          <p:cNvSpPr txBox="1"/>
          <p:nvPr/>
        </p:nvSpPr>
        <p:spPr>
          <a:xfrm>
            <a:off x="201168" y="1298448"/>
            <a:ext cx="57790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Obviously, our chatbot is not so smart and it is not so human because conversation is an art. Even Facebook says its ‘</a:t>
            </a:r>
            <a:r>
              <a:rPr lang="en-US" sz="1600" dirty="0" err="1">
                <a:solidFill>
                  <a:schemeClr val="bg1"/>
                </a:solidFill>
              </a:rPr>
              <a:t>Blender’chatbot</a:t>
            </a:r>
            <a:r>
              <a:rPr lang="en-US" sz="1600" dirty="0">
                <a:solidFill>
                  <a:schemeClr val="bg1"/>
                </a:solidFill>
              </a:rPr>
              <a:t> is the most humanlike ever with 9.4 billion parameters, it still would lose control sometimes.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 also tried to change to different optimizer, different batch size and run more or less epochs, but all of the changes did not give us a really good result.  Considering the limitation of dataset and computational expense, we </a:t>
            </a:r>
            <a:r>
              <a:rPr lang="en-US" sz="1800" b="1" dirty="0">
                <a:solidFill>
                  <a:schemeClr val="bg1"/>
                </a:solidFill>
              </a:rPr>
              <a:t>suggest</a:t>
            </a:r>
            <a:r>
              <a:rPr lang="en-US" sz="1600" dirty="0">
                <a:solidFill>
                  <a:schemeClr val="bg1"/>
                </a:solidFill>
              </a:rPr>
              <a:t> to using </a:t>
            </a:r>
            <a:r>
              <a:rPr lang="en-US" sz="1800" b="1" dirty="0">
                <a:solidFill>
                  <a:schemeClr val="bg1"/>
                </a:solidFill>
              </a:rPr>
              <a:t>transfer learning </a:t>
            </a:r>
            <a:r>
              <a:rPr lang="en-US" sz="1600" dirty="0">
                <a:solidFill>
                  <a:schemeClr val="bg1"/>
                </a:solidFill>
              </a:rPr>
              <a:t>instead of developing model from scratch or we can add </a:t>
            </a:r>
            <a:r>
              <a:rPr lang="en-US" sz="1800" b="1" dirty="0">
                <a:solidFill>
                  <a:schemeClr val="bg1"/>
                </a:solidFill>
              </a:rPr>
              <a:t>with attention </a:t>
            </a:r>
            <a:r>
              <a:rPr lang="en-US" sz="1600" dirty="0">
                <a:solidFill>
                  <a:schemeClr val="bg1"/>
                </a:solidFill>
              </a:rPr>
              <a:t>if we would explore and improve our chatbot furthermore.</a:t>
            </a:r>
          </a:p>
        </p:txBody>
      </p:sp>
    </p:spTree>
    <p:extLst>
      <p:ext uri="{BB962C8B-B14F-4D97-AF65-F5344CB8AC3E}">
        <p14:creationId xmlns:p14="http://schemas.microsoft.com/office/powerpoint/2010/main" val="113380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>
            <a:spLocks noGrp="1"/>
          </p:cNvSpPr>
          <p:nvPr>
            <p:ph type="title"/>
          </p:nvPr>
        </p:nvSpPr>
        <p:spPr>
          <a:xfrm>
            <a:off x="779100" y="557784"/>
            <a:ext cx="6060612" cy="5983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Chatbot: Thank You! Have a nice day!</a:t>
            </a:r>
            <a:endParaRPr dirty="0"/>
          </a:p>
        </p:txBody>
      </p:sp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4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889" y="77688"/>
            <a:ext cx="1950143" cy="18396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156461" y="825912"/>
            <a:ext cx="3354835" cy="3389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chemeClr val="bg1"/>
                </a:solidFill>
              </a:rPr>
              <a:t>A chatbot is a software that provides a real conversational experience to the user, A well-optimized  chatbot can converse as well as humans do.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55780" y="1653057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4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-260273" y="149290"/>
            <a:ext cx="5110193" cy="84824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What is Chatbot?</a:t>
            </a:r>
            <a:endParaRPr sz="6000" dirty="0">
              <a:solidFill>
                <a:schemeClr val="lt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EE20A0-3B1E-2D4D-958B-A24875EC5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091" y="1917378"/>
            <a:ext cx="3147488" cy="3142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0" y="41216"/>
            <a:ext cx="6828576" cy="80640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How to build a chatbot?</a:t>
            </a:r>
            <a:endParaRPr sz="6000"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934B5-1C1A-4C46-8DC4-DCEC96D8F04E}"/>
              </a:ext>
            </a:extLst>
          </p:cNvPr>
          <p:cNvSpPr txBox="1"/>
          <p:nvPr/>
        </p:nvSpPr>
        <p:spPr>
          <a:xfrm>
            <a:off x="155448" y="886628"/>
            <a:ext cx="5358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</a:rPr>
              <a:t>Generation strategy to create an open domain chatbot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Python &amp; Google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Colab</a:t>
            </a:r>
            <a:endParaRPr lang="en-US" sz="2800" b="1" dirty="0">
              <a:solidFill>
                <a:schemeClr val="bg1"/>
              </a:solidFill>
              <a:latin typeface="IBM Plex Sans Condensed"/>
              <a:sym typeface="IBM Plex Sans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Tensorflow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and </a:t>
            </a:r>
            <a:r>
              <a:rPr lang="en-US" sz="2800" b="1" dirty="0" err="1">
                <a:solidFill>
                  <a:schemeClr val="bg1"/>
                </a:solidFill>
                <a:latin typeface="IBM Plex Sans Condensed"/>
                <a:sym typeface="IBM Plex Sans Condensed"/>
              </a:rPr>
              <a:t>Keras</a:t>
            </a: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 to build  LSTM Seq2Seq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IBM Plex Sans Condensed"/>
                <a:sym typeface="IBM Plex Sans Condensed"/>
              </a:rPr>
              <a:t>Using Natural Language Processing (NLP)  for preprocessing: one-hot encoding and word embedding 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102444" y="596133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Datasets overview</a:t>
            </a:r>
            <a:endParaRPr sz="600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91694" y="965439"/>
            <a:ext cx="4993004" cy="341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Arial"/>
                <a:sym typeface="Arial"/>
              </a:rPr>
              <a:t>The datasets we used are collected from Kaggle which consists of 2363 records conversations between a human and other human acting as a companion bot.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sz="2800" b="1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205869" y="878275"/>
            <a:ext cx="5379254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Natural language Processing(NLP) to do text corpus preprocessing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Using regular expression to remove punctuation and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Grouped human response with robot response as pairs of sentences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05869" y="211718"/>
            <a:ext cx="7593300" cy="66655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Pre-Processing</a:t>
            </a:r>
            <a:endParaRPr sz="6000"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131" y="544997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D67F0-C067-964F-88DB-DFD40D0C04A7}"/>
              </a:ext>
            </a:extLst>
          </p:cNvPr>
          <p:cNvSpPr txBox="1"/>
          <p:nvPr/>
        </p:nvSpPr>
        <p:spPr>
          <a:xfrm>
            <a:off x="357232" y="3144011"/>
            <a:ext cx="64638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('hi', 'hi there how are you’) </a:t>
            </a:r>
          </a:p>
          <a:p>
            <a:r>
              <a:rPr lang="en-US" dirty="0">
                <a:solidFill>
                  <a:schemeClr val="bg1"/>
                </a:solidFill>
              </a:rPr>
              <a:t>('oh thanks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m fine this is an evening in my </a:t>
            </a:r>
            <a:r>
              <a:rPr lang="en-US" dirty="0" err="1">
                <a:solidFill>
                  <a:schemeClr val="bg1"/>
                </a:solidFill>
              </a:rPr>
              <a:t>timezone</a:t>
            </a:r>
            <a:r>
              <a:rPr lang="en-US" dirty="0">
                <a:solidFill>
                  <a:schemeClr val="bg1"/>
                </a:solidFill>
              </a:rPr>
              <a:t>', 'here is afternoon’) </a:t>
            </a:r>
          </a:p>
          <a:p>
            <a:r>
              <a:rPr lang="en-US" dirty="0">
                <a:solidFill>
                  <a:schemeClr val="bg1"/>
                </a:solidFill>
              </a:rPr>
              <a:t>('how do you feel today tell me something about yourself', 'my name is </a:t>
            </a:r>
            <a:r>
              <a:rPr lang="en-US" dirty="0" err="1">
                <a:solidFill>
                  <a:schemeClr val="bg1"/>
                </a:solidFill>
              </a:rPr>
              <a:t>rdany</a:t>
            </a:r>
            <a:r>
              <a:rPr lang="en-US" dirty="0">
                <a:solidFill>
                  <a:schemeClr val="bg1"/>
                </a:solidFill>
              </a:rPr>
              <a:t> but you can call me </a:t>
            </a:r>
            <a:r>
              <a:rPr lang="en-US" dirty="0" err="1">
                <a:solidFill>
                  <a:schemeClr val="bg1"/>
                </a:solidFill>
              </a:rPr>
              <a:t>dany</a:t>
            </a:r>
            <a:r>
              <a:rPr lang="en-US" dirty="0">
                <a:solidFill>
                  <a:schemeClr val="bg1"/>
                </a:solidFill>
              </a:rPr>
              <a:t> the r means robot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hope we can be virtual friends’) </a:t>
            </a:r>
          </a:p>
          <a:p>
            <a:r>
              <a:rPr lang="en-US" dirty="0">
                <a:solidFill>
                  <a:schemeClr val="bg1"/>
                </a:solidFill>
              </a:rPr>
              <a:t>('how many virtual friends have you got',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have many but not enough to fully understand humans beings’) </a:t>
            </a:r>
          </a:p>
          <a:p>
            <a:r>
              <a:rPr lang="en-US" dirty="0">
                <a:solidFill>
                  <a:schemeClr val="bg1"/>
                </a:solidFill>
              </a:rPr>
              <a:t>('is that forbidden for you to tell the exact number', '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talked with 143 users counting 7294 lines of text')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4695E-82CF-654E-8F1C-17873117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3" y="355276"/>
            <a:ext cx="6119063" cy="534308"/>
          </a:xfrm>
        </p:spPr>
        <p:txBody>
          <a:bodyPr/>
          <a:lstStyle/>
          <a:p>
            <a:r>
              <a:rPr lang="en-US" sz="6000" dirty="0"/>
              <a:t>tokenization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9CAF-4593-3742-A566-F4C745DD7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" y="2164080"/>
            <a:ext cx="4310743" cy="2979420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we created separate lists for unique input tokens and unique target tokens. After that, we created input features dictionary and target features dictionary to store tokens as key-value pairs.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A1D47-1C32-084A-9EDF-47373D13C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D742D-3B87-8848-9298-B3CD015C59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3606"/>
            <a:ext cx="4471416" cy="1773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65A3B-150D-2F40-B243-E989528D25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860" y="1956816"/>
            <a:ext cx="4469556" cy="30723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4572F-6ED7-FE4F-862F-D93223AC5D0E}"/>
              </a:ext>
            </a:extLst>
          </p:cNvPr>
          <p:cNvSpPr/>
          <p:nvPr/>
        </p:nvSpPr>
        <p:spPr>
          <a:xfrm>
            <a:off x="0" y="11575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sym typeface="IBM Plex Sans Condensed"/>
              </a:rPr>
              <a:t>For target sequences, we have to add &lt;START&gt; at the beginning of the target sentence and &lt;END&gt; at the end of the target sentence. </a:t>
            </a:r>
          </a:p>
        </p:txBody>
      </p:sp>
    </p:spTree>
    <p:extLst>
      <p:ext uri="{BB962C8B-B14F-4D97-AF65-F5344CB8AC3E}">
        <p14:creationId xmlns:p14="http://schemas.microsoft.com/office/powerpoint/2010/main" val="405695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6719-F3DD-CC49-ADD9-AB9E3895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99" y="181733"/>
            <a:ext cx="8173975" cy="784750"/>
          </a:xfrm>
        </p:spPr>
        <p:txBody>
          <a:bodyPr/>
          <a:lstStyle/>
          <a:p>
            <a:r>
              <a:rPr lang="en-US" sz="4800" dirty="0"/>
              <a:t>One hot Encoding and word Embedding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08913-8C4F-5A47-BE84-C6B28D4B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811" y="999541"/>
            <a:ext cx="2733348" cy="380195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Converting words into corresponding numeric vector representations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one-hot vectors for encoder input, decoder input and decoder output.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word embedding method for encoder input and decoder input </a:t>
            </a: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Clr>
                <a:srgbClr val="000000"/>
              </a:buClr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Using </a:t>
            </a:r>
            <a:r>
              <a:rPr lang="en-US" sz="1400" b="1" dirty="0" err="1">
                <a:solidFill>
                  <a:schemeClr val="bg1"/>
                </a:solidFill>
                <a:latin typeface="Arial"/>
                <a:cs typeface="Arial"/>
              </a:rPr>
              <a:t>GloVe</a:t>
            </a: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 word embedding</a:t>
            </a: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marL="101600" indent="0">
              <a:buNone/>
            </a:pP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5AFF8-00E6-4244-AAD1-E031286E28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09EFC-96B6-2F42-98A0-3CFA5C66CF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03213-C53D-144C-A512-E608F7F55E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995691"/>
            <a:ext cx="4723697" cy="1319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DA509-7878-6742-8CC2-F5D7314940C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27" y="2553972"/>
            <a:ext cx="4715714" cy="1319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312B63-DDFB-ED45-A091-C4F81055FFC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0" y="3873766"/>
            <a:ext cx="4715714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190925" y="251926"/>
            <a:ext cx="5501128" cy="10577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 Selection</a:t>
            </a:r>
            <a:endParaRPr sz="600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190925" y="1448365"/>
            <a:ext cx="4818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Selecting LSTM seq2seq model as our training model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Using </a:t>
            </a:r>
            <a:r>
              <a:rPr lang="en-US" sz="2800" dirty="0" err="1">
                <a:solidFill>
                  <a:schemeClr val="bg1"/>
                </a:solidFill>
              </a:rPr>
              <a:t>Keras</a:t>
            </a:r>
            <a:r>
              <a:rPr lang="en-US" sz="2800" dirty="0">
                <a:solidFill>
                  <a:schemeClr val="bg1"/>
                </a:solidFill>
              </a:rPr>
              <a:t> Functional API as our model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0" y="52399"/>
            <a:ext cx="5954056" cy="5434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model with one-hot method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23C1D-548C-A440-93C3-199EA5BC9B50}"/>
              </a:ext>
            </a:extLst>
          </p:cNvPr>
          <p:cNvSpPr txBox="1"/>
          <p:nvPr/>
        </p:nvSpPr>
        <p:spPr>
          <a:xfrm>
            <a:off x="-1" y="516020"/>
            <a:ext cx="6419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C22E38-A8D2-C94B-B347-B0F5C6C0C24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850"/>
            <a:ext cx="6671387" cy="2467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A6C93-ED65-774C-917F-2718B67A3E5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63241"/>
            <a:ext cx="4746835" cy="2080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33FD9-B1CB-2148-81BA-6CB0469511F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36" y="3063241"/>
            <a:ext cx="4206239" cy="2080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14C15B-C5DF-1F46-94A6-ABC6902F07A3}"/>
              </a:ext>
            </a:extLst>
          </p:cNvPr>
          <p:cNvSpPr/>
          <p:nvPr/>
        </p:nvSpPr>
        <p:spPr>
          <a:xfrm>
            <a:off x="2230016" y="1940767"/>
            <a:ext cx="2174033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98D16D-68F2-BF44-9917-FB8B300A537A}"/>
              </a:ext>
            </a:extLst>
          </p:cNvPr>
          <p:cNvSpPr/>
          <p:nvPr/>
        </p:nvSpPr>
        <p:spPr>
          <a:xfrm>
            <a:off x="2230016" y="1408922"/>
            <a:ext cx="989045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92FA6-56D3-744F-BA1E-0626F3D5FE74}"/>
              </a:ext>
            </a:extLst>
          </p:cNvPr>
          <p:cNvSpPr/>
          <p:nvPr/>
        </p:nvSpPr>
        <p:spPr>
          <a:xfrm>
            <a:off x="2537927" y="2164701"/>
            <a:ext cx="1138334" cy="111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6918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93300" y="292608"/>
            <a:ext cx="4240956" cy="1123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 model with embedding layer and Chang Optimizer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034821"/>
      </p:ext>
    </p:extLst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1E263A"/>
    </a:dk1>
    <a:lt1>
      <a:srgbClr val="FFFFFF"/>
    </a:lt1>
    <a:dk2>
      <a:srgbClr val="989CA7"/>
    </a:dk2>
    <a:lt2>
      <a:srgbClr val="EAEEF0"/>
    </a:lt2>
    <a:accent1>
      <a:srgbClr val="6DB9E4"/>
    </a:accent1>
    <a:accent2>
      <a:srgbClr val="9ECE46"/>
    </a:accent2>
    <a:accent3>
      <a:srgbClr val="ECCB49"/>
    </a:accent3>
    <a:accent4>
      <a:srgbClr val="F5A73B"/>
    </a:accent4>
    <a:accent5>
      <a:srgbClr val="F36846"/>
    </a:accent5>
    <a:accent6>
      <a:srgbClr val="DD73C3"/>
    </a:accent6>
    <a:hlink>
      <a:srgbClr val="293D6F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558</Words>
  <Application>Microsoft Macintosh PowerPoint</Application>
  <PresentationFormat>On-screen Show (16:9)</PresentationFormat>
  <Paragraphs>66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Bebas Neue</vt:lpstr>
      <vt:lpstr>IBM Plex Sans Condensed</vt:lpstr>
      <vt:lpstr>Flavius template</vt:lpstr>
      <vt:lpstr>Chartbot</vt:lpstr>
      <vt:lpstr>What is Chatbot?</vt:lpstr>
      <vt:lpstr>How to build a chatbot?</vt:lpstr>
      <vt:lpstr>Datasets overview</vt:lpstr>
      <vt:lpstr>Pre-Processing</vt:lpstr>
      <vt:lpstr>tokenization </vt:lpstr>
      <vt:lpstr>One hot Encoding and word Embedding</vt:lpstr>
      <vt:lpstr>Model Selection</vt:lpstr>
      <vt:lpstr>First model with one-hot method</vt:lpstr>
      <vt:lpstr>Second model with embedding layer</vt:lpstr>
      <vt:lpstr>PowerPoint Presentation</vt:lpstr>
      <vt:lpstr>One-hot CB VS Embedding CB</vt:lpstr>
      <vt:lpstr>Conclusion</vt:lpstr>
      <vt:lpstr>Chatbot: Thank You! Have a nice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concept</dc:title>
  <cp:lastModifiedBy>刘音佳</cp:lastModifiedBy>
  <cp:revision>55</cp:revision>
  <dcterms:modified xsi:type="dcterms:W3CDTF">2020-12-03T01:33:58Z</dcterms:modified>
</cp:coreProperties>
</file>